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278" r:id="rId5"/>
    <p:sldId id="257" r:id="rId6"/>
    <p:sldId id="267" r:id="rId7"/>
    <p:sldId id="282" r:id="rId8"/>
    <p:sldId id="259" r:id="rId9"/>
    <p:sldId id="283" r:id="rId10"/>
    <p:sldId id="264" r:id="rId11"/>
    <p:sldId id="284" r:id="rId12"/>
    <p:sldId id="308" r:id="rId13"/>
    <p:sldId id="286" r:id="rId14"/>
    <p:sldId id="287" r:id="rId15"/>
    <p:sldId id="288" r:id="rId16"/>
    <p:sldId id="285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279" r:id="rId32"/>
    <p:sldId id="305" r:id="rId33"/>
    <p:sldId id="303" r:id="rId34"/>
    <p:sldId id="304" r:id="rId35"/>
    <p:sldId id="261" r:id="rId36"/>
    <p:sldId id="306" r:id="rId37"/>
    <p:sldId id="307" r:id="rId38"/>
    <p:sldId id="27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DBE4C4-CA4D-6349-861C-32ED63E983E1}" v="1" dt="2023-09-14T19:45:06.631"/>
  </p1510:revLst>
</p1510:revInfo>
</file>

<file path=ppt/tableStyles.xml><?xml version="1.0" encoding="utf-8"?>
<a:tblStyleLst xmlns:a="http://schemas.openxmlformats.org/drawingml/2006/main" def="{68D230F3-CF80-4859-8CE7-A43EE81993B5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23" autoAdjust="0"/>
    <p:restoredTop sz="95928" autoAdjust="0"/>
  </p:normalViewPr>
  <p:slideViewPr>
    <p:cSldViewPr snapToGrid="0">
      <p:cViewPr>
        <p:scale>
          <a:sx n="48" d="100"/>
          <a:sy n="48" d="100"/>
        </p:scale>
        <p:origin x="594" y="5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357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g>
</file>

<file path=ppt/media/image6.jpg>
</file>

<file path=ppt/media/image60.png>
</file>

<file path=ppt/media/image61.png>
</file>

<file path=ppt/media/image62.png>
</file>

<file path=ppt/media/image63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65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457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208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298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54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98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299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516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4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3486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14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2873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6394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003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6212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519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096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59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763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618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74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96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435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053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62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1830" y="1995397"/>
            <a:ext cx="8261873" cy="133882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lIns="0" tIns="274320" rIns="0" bIns="274320" anchor="ctr" anchorCtr="0">
            <a:spAutoFit/>
          </a:bodyPr>
          <a:lstStyle>
            <a:lvl1pPr algn="ctr">
              <a:lnSpc>
                <a:spcPct val="80000"/>
              </a:lnSpc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71830" y="4914047"/>
            <a:ext cx="8261873" cy="83114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014466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031087"/>
          </a:xfrm>
          <a:prstGeom prst="rect">
            <a:avLst/>
          </a:prstGeom>
        </p:spPr>
        <p:txBody>
          <a:bodyPr anchor="b" anchorCtr="0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5"/>
            <a:ext cx="2939143" cy="3701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8442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5"/>
            <a:ext cx="2939143" cy="3701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8442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5"/>
            <a:ext cx="2939143" cy="3701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8442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1366084"/>
            <a:ext cx="4028188" cy="1633067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7"/>
            <a:ext cx="4953000" cy="37950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2980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7"/>
            <a:ext cx="4953000" cy="37950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2980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136526"/>
            <a:ext cx="5272746" cy="872764"/>
          </a:xfrm>
          <a:prstGeom prst="rect">
            <a:avLst/>
          </a:prstGeom>
        </p:spPr>
        <p:txBody>
          <a:bodyPr anchor="b" anchorCtr="0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9833" y="2992227"/>
            <a:ext cx="2395991" cy="426393"/>
          </a:xfrm>
          <a:prstGeom prst="rect">
            <a:avLst/>
          </a:prstGeom>
        </p:spPr>
        <p:txBody>
          <a:bodyPr anchor="ctr" anchorCtr="0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79C2E31-7298-0176-1525-0D87EF8385D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25599" y="4156201"/>
            <a:ext cx="640080" cy="615553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txBody>
          <a:bodyPr lIns="182880" tIns="182880" r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5998" y="311795"/>
            <a:ext cx="2514603" cy="42639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73125" y="2202522"/>
            <a:ext cx="640080" cy="615553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lIns="182880" tIns="182880" r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85DBB47-8DD5-9E71-081A-EBA59813606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42991" y="4718766"/>
            <a:ext cx="640080" cy="615553"/>
          </a:xfrm>
          <a:prstGeom prst="rect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txBody>
          <a:bodyPr lIns="182880" tIns="182880" r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5997" y="5683895"/>
            <a:ext cx="2514603" cy="42639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51304" y="1501717"/>
            <a:ext cx="2107096" cy="984885"/>
          </a:xfrm>
          <a:prstGeom prst="rect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txBody>
          <a:bodyPr t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B6D5964F-25E2-08E6-D7F9-57498E1077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20968" y="3742479"/>
            <a:ext cx="640080" cy="615553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txBody>
          <a:bodyPr lIns="182880" tIns="182880" r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5764" y="3002166"/>
            <a:ext cx="2250652" cy="426393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DA2CADC9-297F-AAB7-386E-C6A99079B70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38360" y="4305044"/>
            <a:ext cx="640080" cy="615553"/>
          </a:xfrm>
          <a:prstGeom prst="rect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txBody>
          <a:bodyPr lIns="182880" tIns="182880" rIns="182880" bIns="182880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136525"/>
            <a:ext cx="5268686" cy="861077"/>
          </a:xfrm>
          <a:prstGeom prst="rect">
            <a:avLst/>
          </a:prstGeom>
        </p:spPr>
        <p:txBody>
          <a:bodyPr anchor="b" anchorCtr="0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5268686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9477" y="615860"/>
            <a:ext cx="6313956" cy="71096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wrap="square" tIns="182880" bIns="182880" anchor="ctr" anchorCtr="0">
            <a:spAutoFit/>
          </a:bodyPr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70733"/>
            <a:ext cx="1440088" cy="46959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70733"/>
            <a:ext cx="1440088" cy="46959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70733"/>
            <a:ext cx="1440088" cy="46959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678434"/>
            <a:ext cx="1021001" cy="65227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973320"/>
            <a:ext cx="1440088" cy="40878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973320"/>
            <a:ext cx="1440088" cy="40878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973320"/>
            <a:ext cx="1440088" cy="40878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376510"/>
            <a:ext cx="1021001" cy="65227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59635"/>
            <a:ext cx="5854122" cy="901906"/>
          </a:xfrm>
          <a:prstGeom prst="rect">
            <a:avLst/>
          </a:prstGeom>
        </p:spPr>
        <p:txBody>
          <a:bodyPr anchor="b" anchorCtr="0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1084758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7005" y="116648"/>
            <a:ext cx="10797991" cy="1024694"/>
          </a:xfrm>
          <a:prstGeom prst="rect">
            <a:avLst/>
          </a:prstGeom>
        </p:spPr>
        <p:txBody>
          <a:bodyPr anchor="b" anchorCtr="0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50990"/>
            <a:ext cx="2487705" cy="4372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9686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50990"/>
            <a:ext cx="2487705" cy="4372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9686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50990"/>
            <a:ext cx="2487705" cy="4372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9686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50990"/>
            <a:ext cx="2487705" cy="43721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9686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475" y="136526"/>
            <a:ext cx="10259051" cy="1004464"/>
          </a:xfrm>
          <a:prstGeom prst="rect">
            <a:avLst/>
          </a:prstGeom>
        </p:spPr>
        <p:txBody>
          <a:bodyPr anchor="b" anchorCtr="0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2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0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8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6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2"/>
            <a:ext cx="2315205" cy="28359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0"/>
            <a:ext cx="2315205" cy="3677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459" y="139150"/>
            <a:ext cx="11165602" cy="1117396"/>
          </a:xfrm>
          <a:prstGeom prst="rect">
            <a:avLst/>
          </a:prstGeom>
        </p:spPr>
        <p:txBody>
          <a:bodyPr anchor="b" anchorCtr="0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122EF2C7-A38E-EBC9-86D9-0408F85A29D4}"/>
              </a:ext>
            </a:extLst>
          </p:cNvPr>
          <p:cNvSpPr>
            <a:spLocks noGrp="1"/>
          </p:cNvSpPr>
          <p:nvPr>
            <p:ph type="chart" sz="quarter" idx="36" hasCustomPrompt="1"/>
          </p:nvPr>
        </p:nvSpPr>
        <p:spPr>
          <a:xfrm>
            <a:off x="695405" y="2569934"/>
            <a:ext cx="2011680" cy="19202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dirty="0"/>
            </a:lvl1pPr>
          </a:lstStyle>
          <a:p>
            <a:r>
              <a:rPr lang="en-US" dirty="0"/>
              <a:t>Click to add chart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09994"/>
            <a:ext cx="1200150" cy="11516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7"/>
            <a:ext cx="2381574" cy="105436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hart Placeholder 6">
            <a:extLst>
              <a:ext uri="{FF2B5EF4-FFF2-40B4-BE49-F238E27FC236}">
                <a16:creationId xmlns:a16="http://schemas.microsoft.com/office/drawing/2014/main" id="{9969B5A7-837E-7C4D-52AC-D594E235AA6E}"/>
              </a:ext>
            </a:extLst>
          </p:cNvPr>
          <p:cNvSpPr>
            <a:spLocks noGrp="1"/>
          </p:cNvSpPr>
          <p:nvPr>
            <p:ph type="chart" sz="quarter" idx="37" hasCustomPrompt="1"/>
          </p:nvPr>
        </p:nvSpPr>
        <p:spPr>
          <a:xfrm>
            <a:off x="3616979" y="2569934"/>
            <a:ext cx="2011680" cy="19202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dirty="0"/>
            </a:lvl1pPr>
          </a:lstStyle>
          <a:p>
            <a:r>
              <a:rPr lang="en-US" dirty="0"/>
              <a:t>Click to add chart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09994"/>
            <a:ext cx="1223858" cy="11516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6"/>
            <a:ext cx="2381574" cy="105436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B6FFD727-5628-7008-8B3D-07EF8D87902D}"/>
              </a:ext>
            </a:extLst>
          </p:cNvPr>
          <p:cNvSpPr>
            <a:spLocks noGrp="1"/>
          </p:cNvSpPr>
          <p:nvPr>
            <p:ph type="chart" sz="quarter" idx="38" hasCustomPrompt="1"/>
          </p:nvPr>
        </p:nvSpPr>
        <p:spPr>
          <a:xfrm>
            <a:off x="6563341" y="2569934"/>
            <a:ext cx="2011680" cy="19202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dirty="0"/>
            </a:lvl1pPr>
          </a:lstStyle>
          <a:p>
            <a:r>
              <a:rPr lang="en-US" dirty="0"/>
              <a:t>Click to add chart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09994"/>
            <a:ext cx="1187610" cy="11516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1"/>
            <a:ext cx="2381574" cy="105436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Chart Placeholder 6">
            <a:extLst>
              <a:ext uri="{FF2B5EF4-FFF2-40B4-BE49-F238E27FC236}">
                <a16:creationId xmlns:a16="http://schemas.microsoft.com/office/drawing/2014/main" id="{AF03B766-DD41-38D2-1C6A-FAEC26EFB36B}"/>
              </a:ext>
            </a:extLst>
          </p:cNvPr>
          <p:cNvSpPr>
            <a:spLocks noGrp="1"/>
          </p:cNvSpPr>
          <p:nvPr>
            <p:ph type="chart" sz="quarter" idx="39" hasCustomPrompt="1"/>
          </p:nvPr>
        </p:nvSpPr>
        <p:spPr>
          <a:xfrm>
            <a:off x="9484915" y="2569934"/>
            <a:ext cx="2011680" cy="19202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dirty="0"/>
            </a:lvl1pPr>
          </a:lstStyle>
          <a:p>
            <a:r>
              <a:rPr lang="en-US" dirty="0"/>
              <a:t>Click to add chart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09994"/>
            <a:ext cx="1211785" cy="11516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69"/>
            <a:ext cx="2381574" cy="105436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13" y="59634"/>
            <a:ext cx="5208104" cy="1043609"/>
          </a:xfrm>
          <a:prstGeom prst="rect">
            <a:avLst/>
          </a:prstGeom>
        </p:spPr>
        <p:txBody>
          <a:bodyPr anchor="b" anchorCtr="0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1491" y="1265"/>
            <a:ext cx="6564087" cy="360769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45720" rIns="548640" anchor="ctr" anchorCtr="0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38528"/>
            <a:ext cx="12201728" cy="5019471"/>
          </a:xfrm>
          <a:custGeom>
            <a:avLst/>
            <a:gdLst>
              <a:gd name="connsiteX0" fmla="*/ 0 w 12192000"/>
              <a:gd name="connsiteY0" fmla="*/ 0 h 5012871"/>
              <a:gd name="connsiteX1" fmla="*/ 12192000 w 12192000"/>
              <a:gd name="connsiteY1" fmla="*/ 0 h 5012871"/>
              <a:gd name="connsiteX2" fmla="*/ 12192000 w 12192000"/>
              <a:gd name="connsiteY2" fmla="*/ 5012871 h 5012871"/>
              <a:gd name="connsiteX3" fmla="*/ 0 w 12192000"/>
              <a:gd name="connsiteY3" fmla="*/ 5012871 h 5012871"/>
              <a:gd name="connsiteX4" fmla="*/ 0 w 12192000"/>
              <a:gd name="connsiteY4" fmla="*/ 0 h 5012871"/>
              <a:gd name="connsiteX0" fmla="*/ 0 w 12192000"/>
              <a:gd name="connsiteY0" fmla="*/ 6600 h 5019471"/>
              <a:gd name="connsiteX1" fmla="*/ 5632315 w 12192000"/>
              <a:gd name="connsiteY1" fmla="*/ 0 h 5019471"/>
              <a:gd name="connsiteX2" fmla="*/ 12192000 w 12192000"/>
              <a:gd name="connsiteY2" fmla="*/ 6600 h 5019471"/>
              <a:gd name="connsiteX3" fmla="*/ 12192000 w 12192000"/>
              <a:gd name="connsiteY3" fmla="*/ 5019471 h 5019471"/>
              <a:gd name="connsiteX4" fmla="*/ 0 w 12192000"/>
              <a:gd name="connsiteY4" fmla="*/ 5019471 h 5019471"/>
              <a:gd name="connsiteX5" fmla="*/ 0 w 12192000"/>
              <a:gd name="connsiteY5" fmla="*/ 6600 h 5019471"/>
              <a:gd name="connsiteX0" fmla="*/ 0 w 12192000"/>
              <a:gd name="connsiteY0" fmla="*/ 6600 h 5019471"/>
              <a:gd name="connsiteX1" fmla="*/ 5632315 w 12192000"/>
              <a:gd name="connsiteY1" fmla="*/ 0 h 5019471"/>
              <a:gd name="connsiteX2" fmla="*/ 5651770 w 12192000"/>
              <a:gd name="connsiteY2" fmla="*/ 1780161 h 5019471"/>
              <a:gd name="connsiteX3" fmla="*/ 12192000 w 12192000"/>
              <a:gd name="connsiteY3" fmla="*/ 6600 h 5019471"/>
              <a:gd name="connsiteX4" fmla="*/ 12192000 w 12192000"/>
              <a:gd name="connsiteY4" fmla="*/ 5019471 h 5019471"/>
              <a:gd name="connsiteX5" fmla="*/ 0 w 12192000"/>
              <a:gd name="connsiteY5" fmla="*/ 5019471 h 5019471"/>
              <a:gd name="connsiteX6" fmla="*/ 0 w 12192000"/>
              <a:gd name="connsiteY6" fmla="*/ 6600 h 5019471"/>
              <a:gd name="connsiteX0" fmla="*/ 0 w 12201728"/>
              <a:gd name="connsiteY0" fmla="*/ 6600 h 5019471"/>
              <a:gd name="connsiteX1" fmla="*/ 5632315 w 12201728"/>
              <a:gd name="connsiteY1" fmla="*/ 0 h 5019471"/>
              <a:gd name="connsiteX2" fmla="*/ 5651770 w 12201728"/>
              <a:gd name="connsiteY2" fmla="*/ 1780161 h 5019471"/>
              <a:gd name="connsiteX3" fmla="*/ 12201728 w 12201728"/>
              <a:gd name="connsiteY3" fmla="*/ 1757579 h 5019471"/>
              <a:gd name="connsiteX4" fmla="*/ 12192000 w 12201728"/>
              <a:gd name="connsiteY4" fmla="*/ 5019471 h 5019471"/>
              <a:gd name="connsiteX5" fmla="*/ 0 w 12201728"/>
              <a:gd name="connsiteY5" fmla="*/ 5019471 h 5019471"/>
              <a:gd name="connsiteX6" fmla="*/ 0 w 12201728"/>
              <a:gd name="connsiteY6" fmla="*/ 6600 h 5019471"/>
              <a:gd name="connsiteX0" fmla="*/ 0 w 12201728"/>
              <a:gd name="connsiteY0" fmla="*/ 6600 h 5019471"/>
              <a:gd name="connsiteX1" fmla="*/ 5632315 w 12201728"/>
              <a:gd name="connsiteY1" fmla="*/ 0 h 5019471"/>
              <a:gd name="connsiteX2" fmla="*/ 5651770 w 12201728"/>
              <a:gd name="connsiteY2" fmla="*/ 1760706 h 5019471"/>
              <a:gd name="connsiteX3" fmla="*/ 12201728 w 12201728"/>
              <a:gd name="connsiteY3" fmla="*/ 1757579 h 5019471"/>
              <a:gd name="connsiteX4" fmla="*/ 12192000 w 12201728"/>
              <a:gd name="connsiteY4" fmla="*/ 5019471 h 5019471"/>
              <a:gd name="connsiteX5" fmla="*/ 0 w 12201728"/>
              <a:gd name="connsiteY5" fmla="*/ 5019471 h 5019471"/>
              <a:gd name="connsiteX6" fmla="*/ 0 w 12201728"/>
              <a:gd name="connsiteY6" fmla="*/ 6600 h 5019471"/>
              <a:gd name="connsiteX0" fmla="*/ 0 w 12201728"/>
              <a:gd name="connsiteY0" fmla="*/ 6600 h 5019471"/>
              <a:gd name="connsiteX1" fmla="*/ 5632315 w 12201728"/>
              <a:gd name="connsiteY1" fmla="*/ 0 h 5019471"/>
              <a:gd name="connsiteX2" fmla="*/ 5651770 w 12201728"/>
              <a:gd name="connsiteY2" fmla="*/ 1760706 h 5019471"/>
              <a:gd name="connsiteX3" fmla="*/ 12201728 w 12201728"/>
              <a:gd name="connsiteY3" fmla="*/ 1757579 h 5019471"/>
              <a:gd name="connsiteX4" fmla="*/ 12192000 w 12201728"/>
              <a:gd name="connsiteY4" fmla="*/ 5019471 h 5019471"/>
              <a:gd name="connsiteX5" fmla="*/ 0 w 12201728"/>
              <a:gd name="connsiteY5" fmla="*/ 5019471 h 5019471"/>
              <a:gd name="connsiteX6" fmla="*/ 0 w 12201728"/>
              <a:gd name="connsiteY6" fmla="*/ 6600 h 5019471"/>
              <a:gd name="connsiteX0" fmla="*/ 0 w 12201728"/>
              <a:gd name="connsiteY0" fmla="*/ 6600 h 5019471"/>
              <a:gd name="connsiteX1" fmla="*/ 5632315 w 12201728"/>
              <a:gd name="connsiteY1" fmla="*/ 0 h 5019471"/>
              <a:gd name="connsiteX2" fmla="*/ 5651770 w 12201728"/>
              <a:gd name="connsiteY2" fmla="*/ 1760706 h 5019471"/>
              <a:gd name="connsiteX3" fmla="*/ 12201728 w 12201728"/>
              <a:gd name="connsiteY3" fmla="*/ 1757579 h 5019471"/>
              <a:gd name="connsiteX4" fmla="*/ 12192000 w 12201728"/>
              <a:gd name="connsiteY4" fmla="*/ 5019471 h 5019471"/>
              <a:gd name="connsiteX5" fmla="*/ 0 w 12201728"/>
              <a:gd name="connsiteY5" fmla="*/ 5019471 h 5019471"/>
              <a:gd name="connsiteX6" fmla="*/ 0 w 12201728"/>
              <a:gd name="connsiteY6" fmla="*/ 6600 h 501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728" h="5019471">
                <a:moveTo>
                  <a:pt x="0" y="6600"/>
                </a:moveTo>
                <a:lnTo>
                  <a:pt x="5632315" y="0"/>
                </a:lnTo>
                <a:cubicBezTo>
                  <a:pt x="5645285" y="586902"/>
                  <a:pt x="5629073" y="1008435"/>
                  <a:pt x="5651770" y="1760706"/>
                </a:cubicBezTo>
                <a:lnTo>
                  <a:pt x="12201728" y="1757579"/>
                </a:lnTo>
                <a:cubicBezTo>
                  <a:pt x="12198485" y="2844876"/>
                  <a:pt x="12195243" y="3932174"/>
                  <a:pt x="12192000" y="5019471"/>
                </a:cubicBezTo>
                <a:lnTo>
                  <a:pt x="0" y="5019471"/>
                </a:lnTo>
                <a:lnTo>
                  <a:pt x="0" y="6600"/>
                </a:lnTo>
                <a:close/>
              </a:path>
            </a:pathLst>
          </a:cu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31863"/>
            <a:ext cx="2743200" cy="73866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wrap="square" tIns="182880" bIns="182880" anchor="ctr" anchorCtr="0">
            <a:spAutoFit/>
          </a:bodyPr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3752" y="2969432"/>
            <a:ext cx="2743199" cy="710964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wrap="square" tIns="182880" bIns="182880" anchor="b" anchorCtr="0">
            <a:spAutoFit/>
          </a:bodyPr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3254821" cy="20832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13651"/>
            <a:ext cx="4309071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F180AE99-79EC-775F-8C27-E996870D69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31863"/>
            <a:ext cx="2743200" cy="73866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wrap="square" tIns="182880" bIns="182880" anchor="ctr" anchorCtr="0">
            <a:spAutoFit/>
          </a:bodyPr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39636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39636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39636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39636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39636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39636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4360" y="778270"/>
            <a:ext cx="3126582" cy="71096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wrap="square" tIns="182880" bIns="182880" anchor="ctr" anchorCtr="0">
            <a:spAutoFit/>
          </a:bodyPr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30907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800" y="136524"/>
            <a:ext cx="10681826" cy="1394102"/>
          </a:xfrm>
          <a:prstGeom prst="rect">
            <a:avLst/>
          </a:prstGeom>
        </p:spPr>
        <p:txBody>
          <a:bodyPr anchor="b" anchorCtr="0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14771" y="2981421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2551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77371" y="2981421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49723" y="2981421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28317"/>
            <a:ext cx="2351446" cy="49150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155309"/>
            <a:ext cx="2351446" cy="1867804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28317"/>
            <a:ext cx="2351446" cy="49150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155309"/>
            <a:ext cx="2351446" cy="1867804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28317"/>
            <a:ext cx="2351446" cy="49150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155309"/>
            <a:ext cx="2351446" cy="1867804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28317"/>
            <a:ext cx="2351446" cy="49150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155309"/>
            <a:ext cx="2351446" cy="1867804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8FACB9-712C-00FE-DBCD-1AA1980A2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29000"/>
            <a:ext cx="4979773" cy="3429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C5111A-DFA6-6321-4CF4-CECA47E16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4655488"/>
            <a:ext cx="3274202" cy="701731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 wrap="square" tIns="182880" bIns="182880" anchor="b" anchorCtr="0">
            <a:spAutoFit/>
          </a:bodyPr>
          <a:lstStyle>
            <a:lvl1pPr algn="ctr">
              <a:defRPr sz="24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62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1637" y="2515848"/>
            <a:ext cx="4968726" cy="1852045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txBody>
          <a:bodyPr wrap="square" tIns="228600" bIns="137160" anchor="b" anchorCtr="0">
            <a:spAutoFit/>
          </a:bodyPr>
          <a:lstStyle>
            <a:lvl1pPr algn="ctr">
              <a:lnSpc>
                <a:spcPct val="80000"/>
              </a:lnSpc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67050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1067797"/>
            <a:ext cx="3049568" cy="701731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tIns="182880" bIns="182880" anchor="b" anchorCtr="0">
            <a:spAutoFit/>
          </a:bodyPr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119270"/>
            <a:ext cx="5200532" cy="1017102"/>
          </a:xfrm>
          <a:prstGeom prst="rect">
            <a:avLst/>
          </a:prstGeom>
        </p:spPr>
        <p:txBody>
          <a:bodyPr anchor="b" anchorCtr="0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599283"/>
            <a:ext cx="876929" cy="738664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91440" rIns="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61772"/>
            <a:ext cx="876930" cy="738664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91440" rIns="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42721"/>
            <a:ext cx="876930" cy="738664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91440" rIns="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1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4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4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36.png"/><Relationship Id="rId4" Type="http://schemas.openxmlformats.org/officeDocument/2006/relationships/image" Target="../media/image12.svg"/><Relationship Id="rId9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39.png"/><Relationship Id="rId4" Type="http://schemas.openxmlformats.org/officeDocument/2006/relationships/image" Target="../media/image12.svg"/><Relationship Id="rId9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11" Type="http://schemas.openxmlformats.org/officeDocument/2006/relationships/image" Target="../media/image43.png"/><Relationship Id="rId5" Type="http://schemas.openxmlformats.org/officeDocument/2006/relationships/image" Target="../media/image13.png"/><Relationship Id="rId10" Type="http://schemas.openxmlformats.org/officeDocument/2006/relationships/image" Target="../media/image42.png"/><Relationship Id="rId4" Type="http://schemas.openxmlformats.org/officeDocument/2006/relationships/image" Target="../media/image12.svg"/><Relationship Id="rId9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45.png"/><Relationship Id="rId4" Type="http://schemas.openxmlformats.org/officeDocument/2006/relationships/image" Target="../media/image12.svg"/><Relationship Id="rId9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7" Type="http://schemas.openxmlformats.org/officeDocument/2006/relationships/image" Target="../media/image5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11" Type="http://schemas.openxmlformats.org/officeDocument/2006/relationships/image" Target="../media/image20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green grass&#10;">
            <a:extLst>
              <a:ext uri="{FF2B5EF4-FFF2-40B4-BE49-F238E27FC236}">
                <a16:creationId xmlns:a16="http://schemas.microsoft.com/office/drawing/2014/main" id="{D6CBD1C3-FA41-3CBB-5D96-A31BD40B36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r="47"/>
          <a:stretch/>
        </p:blipFill>
        <p:spPr>
          <a:solidFill>
            <a:schemeClr val="accent4">
              <a:alpha val="50000"/>
            </a:schemeClr>
          </a:solidFill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D0EF4C0D-F543-A30B-E8B5-12450838B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950" y="925597"/>
            <a:ext cx="10061090" cy="2036711"/>
          </a:xfrm>
        </p:spPr>
        <p:txBody>
          <a:bodyPr/>
          <a:lstStyle/>
          <a:p>
            <a:r>
              <a:rPr lang="en-US" dirty="0"/>
              <a:t>CROP YIELD PREDICTION 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3851A18-E78E-104F-968C-9DF2F8ACDA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6310" y="5767487"/>
            <a:ext cx="8261873" cy="831149"/>
          </a:xfrm>
        </p:spPr>
        <p:txBody>
          <a:bodyPr/>
          <a:lstStyle/>
          <a:p>
            <a:r>
              <a:rPr lang="en-US" dirty="0"/>
              <a:t>                                        BY-ADITYA JADHAV</a:t>
            </a:r>
          </a:p>
          <a:p>
            <a:r>
              <a:rPr lang="en-US" dirty="0"/>
              <a:t>​​</a:t>
            </a:r>
          </a:p>
        </p:txBody>
      </p:sp>
    </p:spTree>
    <p:extLst>
      <p:ext uri="{BB962C8B-B14F-4D97-AF65-F5344CB8AC3E}">
        <p14:creationId xmlns:p14="http://schemas.microsoft.com/office/powerpoint/2010/main" val="263223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D988B87-CA5E-C1C4-A0B3-189009B847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E7DEE77-36BE-9420-6A20-D1C6B1825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830" y="120877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/>
                </a:solidFill>
              </a:rPr>
              <a:t>DATA VISUALIZATION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742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IN" sz="4800" dirty="0"/>
              <a:t>BOX PLOTS</a:t>
            </a:r>
            <a:r>
              <a:rPr lang="en-IN" sz="2800" b="1" i="1" dirty="0"/>
              <a:t> </a:t>
            </a:r>
            <a:endParaRPr lang="en-US" sz="2800" b="1" i="1" dirty="0"/>
          </a:p>
        </p:txBody>
      </p:sp>
      <p:pic>
        <p:nvPicPr>
          <p:cNvPr id="46" name="Picture Placeholder 45" descr="Unique box icon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4771" y="2981421"/>
            <a:ext cx="603504" cy="603504"/>
          </a:xfrm>
        </p:spPr>
      </p:pic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85198C-72C2-0D8A-5CB6-833F6CB769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800" y="2194560"/>
            <a:ext cx="10613000" cy="4663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4A8FC-C8B4-F707-9E07-4E04D74E2CE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0826" y="1709237"/>
            <a:ext cx="9591920" cy="7241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3D41C1-C153-6C1A-A93A-271944B8680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845950"/>
            <a:ext cx="5465200" cy="333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32012C-20A5-CEC9-A263-825C0213D80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73680" y="834887"/>
            <a:ext cx="6718320" cy="3383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95E1BA-0019-DA51-ABAA-DE13EEC48D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4172362"/>
            <a:ext cx="5610225" cy="26224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592ED-0C4E-1017-820D-FC06ABB597B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63645" y="4223572"/>
            <a:ext cx="5962650" cy="266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71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IN" sz="4800" dirty="0"/>
              <a:t>PAIR PLOTS</a:t>
            </a:r>
            <a:r>
              <a:rPr lang="en-IN" sz="2800" b="1" i="1" dirty="0"/>
              <a:t> </a:t>
            </a:r>
            <a:endParaRPr lang="en-US" sz="2800" b="1" i="1" dirty="0"/>
          </a:p>
        </p:txBody>
      </p:sp>
      <p:pic>
        <p:nvPicPr>
          <p:cNvPr id="46" name="Picture Placeholder 45" descr="Unique box icon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4771" y="2981421"/>
            <a:ext cx="603504" cy="603504"/>
          </a:xfrm>
        </p:spPr>
      </p:pic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85198C-72C2-0D8A-5CB6-833F6CB769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800" y="2194560"/>
            <a:ext cx="10613000" cy="4663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4A8FC-C8B4-F707-9E07-4E04D74E2CE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0826" y="1709237"/>
            <a:ext cx="9591920" cy="7241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3D41C1-C153-6C1A-A93A-271944B8680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845950"/>
            <a:ext cx="5465200" cy="333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32012C-20A5-CEC9-A263-825C0213D80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73680" y="834887"/>
            <a:ext cx="6718320" cy="3383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95E1BA-0019-DA51-ABAA-DE13EEC48D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4172362"/>
            <a:ext cx="5610225" cy="26224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592ED-0C4E-1017-820D-FC06ABB597B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63645" y="4223572"/>
            <a:ext cx="5962650" cy="26600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6551CD-4A4B-AFAF-A1CB-5A96126818A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845950"/>
            <a:ext cx="12192000" cy="601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25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B0BE331-F35B-DE2F-3A63-5267E4A11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44" r="844"/>
          <a:stretch/>
        </p:blipFill>
        <p:spPr>
          <a:xfrm>
            <a:off x="0" y="1295400"/>
            <a:ext cx="12192000" cy="5562600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2125980" y="-23157"/>
            <a:ext cx="7940040" cy="178510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</a:t>
            </a:r>
            <a:r>
              <a:rPr lang="en-US" sz="2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plot show </a:t>
            </a:r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how many </a:t>
            </a:r>
            <a:r>
              <a:rPr lang="en-US" sz="2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tonnes</a:t>
            </a:r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of pesticides use in specific year </a:t>
            </a:r>
          </a:p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186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B0BE331-F35B-DE2F-3A63-5267E4A11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44" r="844"/>
          <a:stretch/>
        </p:blipFill>
        <p:spPr>
          <a:xfrm>
            <a:off x="0" y="1295400"/>
            <a:ext cx="12192000" cy="5562600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2125980" y="-23157"/>
            <a:ext cx="7940040" cy="13542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show </a:t>
            </a:r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rainfall in  previous year </a:t>
            </a:r>
          </a:p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EDF73A-3E1E-AA84-170C-1C508F560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06" y="1331060"/>
            <a:ext cx="10256520" cy="546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81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B0BE331-F35B-DE2F-3A63-5267E4A11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44" r="844"/>
          <a:stretch/>
        </p:blipFill>
        <p:spPr>
          <a:xfrm>
            <a:off x="0" y="1295400"/>
            <a:ext cx="12192000" cy="5562600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Heatmap of correlation between columns</a:t>
            </a:r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EDF73A-3E1E-AA84-170C-1C508F560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06" y="1356360"/>
            <a:ext cx="10256520" cy="5440680"/>
          </a:xfrm>
          <a:prstGeom prst="rect">
            <a:avLst/>
          </a:prstGeom>
        </p:spPr>
      </p:pic>
      <p:pic>
        <p:nvPicPr>
          <p:cNvPr id="6" name="Picture 5" descr="A graph showing the temperature of the sun&#10;&#10;Description automatically generated with medium confidence">
            <a:extLst>
              <a:ext uri="{FF2B5EF4-FFF2-40B4-BE49-F238E27FC236}">
                <a16:creationId xmlns:a16="http://schemas.microsoft.com/office/drawing/2014/main" id="{588D2060-67B7-77DE-8FD8-C500C59D7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520" y="1295400"/>
            <a:ext cx="9296400" cy="55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653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crop has the highest production ?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37DF8B-4A8B-DB40-1349-33A2DC93B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112805"/>
            <a:ext cx="12191999" cy="574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93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country use more pesticides</a:t>
            </a:r>
            <a:r>
              <a:rPr lang="en-US" sz="2800" dirty="0">
                <a:solidFill>
                  <a:srgbClr val="D1D5DB"/>
                </a:solidFill>
                <a:latin typeface="Söhne"/>
              </a:rPr>
              <a:t>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?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061CD9-1F4A-DFD4-8F6A-4B00EC919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12"/>
            <a:ext cx="12192000" cy="569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06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country has the highest production of  crops?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95251F-1A41-236C-B24C-A6440CA78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96434"/>
            <a:ext cx="12191999" cy="566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580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 box plot shows yield count by year.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DEB842-670D-6B43-4D6D-EE60DC7CC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7762"/>
            <a:ext cx="12192000" cy="571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39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6619EBBD-BB23-F342-A093-38AFB19A1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7197"/>
            <a:ext cx="2743200" cy="1107996"/>
          </a:xfrm>
        </p:spPr>
        <p:txBody>
          <a:bodyPr/>
          <a:lstStyle/>
          <a:p>
            <a:r>
              <a:rPr lang="en-US" dirty="0"/>
              <a:t>Objective TO STUDY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12512" y="808353"/>
            <a:ext cx="7596607" cy="213296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objective of our study is to provide a solution for Smart Agriculture by monitoring the agriculture filed which can assist the farmers in increasing productivity to a great extent.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proposed system filed which can assist machine learning and prediction algorithm like Linear Regression to identify pattern among data and then process it as per input conditions.</a:t>
            </a:r>
          </a:p>
        </p:txBody>
      </p:sp>
      <p:pic>
        <p:nvPicPr>
          <p:cNvPr id="15" name="Picture Placeholder 14" descr="Close up of a plants">
            <a:extLst>
              <a:ext uri="{FF2B5EF4-FFF2-40B4-BE49-F238E27FC236}">
                <a16:creationId xmlns:a16="http://schemas.microsoft.com/office/drawing/2014/main" id="{8A312F11-75CA-44C5-8937-46152AD552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" b="39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4AAFFA-BBD1-9467-E7F0-C4DD8410AB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8" name="Footer Placeholder 57">
            <a:extLst>
              <a:ext uri="{FF2B5EF4-FFF2-40B4-BE49-F238E27FC236}">
                <a16:creationId xmlns:a16="http://schemas.microsoft.com/office/drawing/2014/main" id="{4DDD181B-D1CF-4E5A-B354-DE584F3F2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39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217EC-2BCC-BF88-EBD3-049FBF01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063" y="1274539"/>
            <a:ext cx="8261873" cy="1338828"/>
          </a:xfrm>
        </p:spPr>
        <p:txBody>
          <a:bodyPr/>
          <a:lstStyle/>
          <a:p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VISUALIZATION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6CB0A-0AF9-C52C-82CA-8A7D5E88FC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B3C94E-2277-A6F4-9E91-F5DA0B1FA564}"/>
              </a:ext>
            </a:extLst>
          </p:cNvPr>
          <p:cNvSpPr/>
          <p:nvPr/>
        </p:nvSpPr>
        <p:spPr>
          <a:xfrm>
            <a:off x="628650" y="304516"/>
            <a:ext cx="109347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cap="none" spc="0" dirty="0">
                <a:ln w="0"/>
                <a:solidFill>
                  <a:srgbClr val="D1D5DB"/>
                </a:solidFill>
                <a:latin typeface="Söhne"/>
              </a:rPr>
              <a:t>KDE PLOT FOR GERMANY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573B3A-2EDA-187E-E95A-69819B176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804"/>
            <a:ext cx="12191999" cy="574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06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Outlier Detection and 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Helvetica Neue"/>
              </a:rPr>
              <a:t>RemovaL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lang="en-IN" sz="3600" b="1" i="1" u="sng" dirty="0"/>
              <a:t>  </a:t>
            </a:r>
            <a:endParaRPr lang="en-US" sz="3600" b="1" i="1" u="sng" dirty="0"/>
          </a:p>
        </p:txBody>
      </p:sp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D99D2D-BBE8-72BE-CC61-0D5F44158A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39822" y="1138413"/>
            <a:ext cx="12231822" cy="35942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D8600D0-3806-B7C2-5FF3-5C399B8664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36304" y="4732651"/>
            <a:ext cx="12228303" cy="21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650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5823D87-1F3C-2DD1-9269-F5C0376606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54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16B93D-6F87-44DF-871A-AA61101F4F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18678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26D01E-4520-A12A-EBCE-5F97B6F7350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" y="1867803"/>
            <a:ext cx="12192000" cy="499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85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83F7DA-261F-6789-DA0D-E796D98908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669774"/>
            <a:ext cx="12192000" cy="51882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B68B17-6F10-C0A4-D11E-3C63FA68DF91}"/>
              </a:ext>
            </a:extLst>
          </p:cNvPr>
          <p:cNvSpPr/>
          <p:nvPr/>
        </p:nvSpPr>
        <p:spPr>
          <a:xfrm>
            <a:off x="2875718" y="169594"/>
            <a:ext cx="55161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One Hot Encoding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481706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FF5BAE-D86E-0D61-A939-04C3C1D195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-318"/>
            <a:ext cx="12192000" cy="3019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707734-40E2-B9E1-5A45-93D275686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147" y="3019107"/>
            <a:ext cx="7737728" cy="38388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A4E9A9-60A3-EC12-AFE7-3BC0948CFF8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77150" y="3056793"/>
            <a:ext cx="451485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815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BC8CFD-8FCF-AC9F-663C-95798FF94A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24652"/>
            <a:ext cx="12192000" cy="39941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99CC1F-F4F6-97C5-6FCB-DD5D4B45651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06221" y="4218675"/>
            <a:ext cx="5613912" cy="2397216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ECEA4FD-99D1-BCDC-42D4-05A2C9CBBA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452" y="4512082"/>
            <a:ext cx="6373347" cy="2303700"/>
          </a:xfrm>
        </p:spPr>
        <p:txBody>
          <a:bodyPr>
            <a:normAutofit/>
          </a:bodyPr>
          <a:lstStyle/>
          <a:p>
            <a:pPr marL="342900" indent="-342900" algn="r">
              <a:buFont typeface="Wingdings" panose="05000000000000000000" pitchFamily="2" charset="2"/>
              <a:buChar char="q"/>
            </a:pPr>
            <a:r>
              <a:rPr lang="en-US" sz="2400" b="1" u="sng" dirty="0"/>
              <a:t>Mean Absolute Error=</a:t>
            </a:r>
          </a:p>
          <a:p>
            <a:pPr marL="342900" indent="-342900" algn="r">
              <a:buFont typeface="Wingdings" panose="05000000000000000000" pitchFamily="2" charset="2"/>
              <a:buChar char="q"/>
            </a:pPr>
            <a:r>
              <a:rPr lang="en-US" sz="2400" b="1" u="sng" dirty="0"/>
              <a:t>Mean Squared Error=</a:t>
            </a:r>
          </a:p>
          <a:p>
            <a:pPr marL="342900" indent="-342900" algn="r">
              <a:buFont typeface="Wingdings" panose="05000000000000000000" pitchFamily="2" charset="2"/>
              <a:buChar char="q"/>
            </a:pPr>
            <a:r>
              <a:rPr lang="en-US" sz="2400" b="1" u="sng" dirty="0"/>
              <a:t>Root Mean Absolute Error=</a:t>
            </a:r>
          </a:p>
          <a:p>
            <a:pPr marL="342900" indent="-342900" algn="r">
              <a:buFont typeface="Wingdings" panose="05000000000000000000" pitchFamily="2" charset="2"/>
              <a:buChar char="q"/>
            </a:pPr>
            <a:r>
              <a:rPr lang="en-US" sz="2400" b="1" u="sng" dirty="0"/>
              <a:t>R2 Score=</a:t>
            </a:r>
          </a:p>
        </p:txBody>
      </p:sp>
    </p:spTree>
    <p:extLst>
      <p:ext uri="{BB962C8B-B14F-4D97-AF65-F5344CB8AC3E}">
        <p14:creationId xmlns:p14="http://schemas.microsoft.com/office/powerpoint/2010/main" val="2517781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5122" y="5062180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60476" y="4558241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9390" y="4582368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610600" y="414468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77F77E-D3CC-BCF1-0253-69BF06553212}"/>
              </a:ext>
            </a:extLst>
          </p:cNvPr>
          <p:cNvSpPr/>
          <p:nvPr/>
        </p:nvSpPr>
        <p:spPr>
          <a:xfrm>
            <a:off x="623225" y="-88443"/>
            <a:ext cx="373454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</a:rPr>
              <a:t>A</a:t>
            </a:r>
            <a:r>
              <a:rPr lang="en-US" sz="4800" cap="none" spc="0" dirty="0">
                <a:ln w="0"/>
                <a:solidFill>
                  <a:schemeClr val="tx1"/>
                </a:solidFill>
              </a:rPr>
              <a:t>djusted r2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1E70E8-2488-F00D-5762-D26E47449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75" y="887423"/>
            <a:ext cx="5787887" cy="21839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1C0DB88-2815-1B4C-F628-01DBA961E20A}"/>
              </a:ext>
            </a:extLst>
          </p:cNvPr>
          <p:cNvSpPr/>
          <p:nvPr/>
        </p:nvSpPr>
        <p:spPr>
          <a:xfrm>
            <a:off x="3317043" y="-77319"/>
            <a:ext cx="105871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i="0" dirty="0">
                <a:solidFill>
                  <a:srgbClr val="141F31"/>
                </a:solidFill>
                <a:effectLst/>
                <a:latin typeface="Mazzard"/>
              </a:rPr>
              <a:t>sum of squares regression (SSR</a:t>
            </a:r>
            <a:r>
              <a:rPr lang="en-US" sz="4000" i="0" dirty="0">
                <a:solidFill>
                  <a:srgbClr val="202124"/>
                </a:solidFill>
                <a:effectLst/>
                <a:latin typeface="Google Sans"/>
              </a:rPr>
              <a:t>)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4A01A1-3AE2-26B6-6E43-751DD7499A50}"/>
              </a:ext>
            </a:extLst>
          </p:cNvPr>
          <p:cNvSpPr/>
          <p:nvPr/>
        </p:nvSpPr>
        <p:spPr>
          <a:xfrm>
            <a:off x="17633" y="3472599"/>
            <a:ext cx="567809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i="0" dirty="0">
                <a:solidFill>
                  <a:srgbClr val="141F31"/>
                </a:solidFill>
                <a:effectLst/>
                <a:latin typeface="Mazzard"/>
              </a:rPr>
              <a:t>sum of squares total </a:t>
            </a:r>
            <a:r>
              <a:rPr lang="en-US" sz="4000" b="0" i="0" dirty="0">
                <a:solidFill>
                  <a:srgbClr val="141F31"/>
                </a:solidFill>
                <a:effectLst/>
                <a:latin typeface="Mazzard"/>
              </a:rPr>
              <a:t>(SST</a:t>
            </a:r>
            <a:r>
              <a:rPr lang="en-US" sz="4400" b="0" i="0" dirty="0">
                <a:solidFill>
                  <a:srgbClr val="141F31"/>
                </a:solidFill>
                <a:effectLst/>
                <a:latin typeface="Mazzard"/>
              </a:rPr>
              <a:t>)</a:t>
            </a:r>
            <a:endParaRPr lang="en-US" sz="4400" b="0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FD253E-DBA3-230B-44FE-4F8BB3C232B8}"/>
              </a:ext>
            </a:extLst>
          </p:cNvPr>
          <p:cNvSpPr/>
          <p:nvPr/>
        </p:nvSpPr>
        <p:spPr>
          <a:xfrm>
            <a:off x="6096000" y="3395654"/>
            <a:ext cx="6249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i="0" dirty="0">
                <a:solidFill>
                  <a:srgbClr val="141F31"/>
                </a:solidFill>
                <a:effectLst/>
                <a:latin typeface="Mazzard"/>
              </a:rPr>
              <a:t>sum of squares error (SSE</a:t>
            </a:r>
            <a:r>
              <a:rPr lang="en-US" sz="5400" b="0" i="0" dirty="0">
                <a:solidFill>
                  <a:srgbClr val="141F31"/>
                </a:solidFill>
                <a:effectLst/>
                <a:latin typeface="Mazzard"/>
              </a:rPr>
              <a:t>)</a:t>
            </a:r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D805B69-7A16-5E8D-814E-74DDD0D35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026" y="887423"/>
            <a:ext cx="6331974" cy="18678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A7A0B48-16E0-F55B-7072-340D43B30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8" y="4119826"/>
            <a:ext cx="6497754" cy="247355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D23028B-7F10-D8ED-62CE-6B84C09FDE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0858" y="4194816"/>
            <a:ext cx="6331974" cy="216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95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 descr="A picture containing grass, sky, outdoor, field">
            <a:extLst>
              <a:ext uri="{FF2B5EF4-FFF2-40B4-BE49-F238E27FC236}">
                <a16:creationId xmlns:a16="http://schemas.microsoft.com/office/drawing/2014/main" id="{7AAAEEFD-FBCC-0371-AF22-79673AE31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E413DB1-9C01-F909-867B-977EA9FB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1375" y="54631"/>
            <a:ext cx="8752642" cy="1316969"/>
          </a:xfrm>
        </p:spPr>
        <p:txBody>
          <a:bodyPr/>
          <a:lstStyle/>
          <a:p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ACtual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Yield (hg/ha) v/s Predicted Yield (hg/ha)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26A7E3-B314-7AD7-E551-024CFD1AF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7" y="1681162"/>
            <a:ext cx="10118034" cy="51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78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 descr="A picture containing grass, sky, outdoor, field">
            <a:extLst>
              <a:ext uri="{FF2B5EF4-FFF2-40B4-BE49-F238E27FC236}">
                <a16:creationId xmlns:a16="http://schemas.microsoft.com/office/drawing/2014/main" id="{7AAAEEFD-FBCC-0371-AF22-79673AE31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E413DB1-9C01-F909-867B-977EA9FB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1375" y="657558"/>
            <a:ext cx="8752642" cy="71404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2A6888-6B05-8165-E2B9-988A53CF9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6243" y="1652587"/>
            <a:ext cx="8229599" cy="520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4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61EE219-B131-4C25-AE31-AD3B197A4B7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6558" y="756590"/>
            <a:ext cx="11249642" cy="123994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We have collected the data set for the crop prediction for real world scenario data is available in git hub.com this data set contains attributes such as Rain fall , Pesticides , item , Area ,temp  , year , yield etc.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359197-9938-5D02-A9CC-8F8E6F60F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23F79-82E5-43EE-8390-DF067A88C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62DA0-3900-45BB-8F3C-556CCD213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AC68E9-C011-E1B5-627D-25B08842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9973"/>
            <a:ext cx="5591168" cy="1239946"/>
          </a:xfrm>
        </p:spPr>
        <p:txBody>
          <a:bodyPr/>
          <a:lstStyle/>
          <a:p>
            <a:r>
              <a:rPr lang="en-US" sz="3200" b="1" i="1" u="sng" dirty="0">
                <a:solidFill>
                  <a:schemeClr val="accent1">
                    <a:lumMod val="50000"/>
                  </a:schemeClr>
                </a:solidFill>
              </a:rPr>
              <a:t>DATA SET DETAILS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F90B6B1-6CA9-DF2B-B4AB-EBAE35771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085974"/>
            <a:ext cx="10820399" cy="427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91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 descr="A picture containing grass, sky, outdoor, field">
            <a:extLst>
              <a:ext uri="{FF2B5EF4-FFF2-40B4-BE49-F238E27FC236}">
                <a16:creationId xmlns:a16="http://schemas.microsoft.com/office/drawing/2014/main" id="{7AAAEEFD-FBCC-0371-AF22-79673AE31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E413DB1-9C01-F909-867B-977EA9FB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0" cy="71404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L1 (LASSO)  &amp;  L2(Ridge)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DFB6C4-F919-6BAE-7B33-3DB5C6887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69774"/>
            <a:ext cx="8249478" cy="51882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B23FE8-7F31-5C73-1334-9161E1357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0010" y="5188226"/>
            <a:ext cx="5321990" cy="166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429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 descr="A picture containing grass, sky, outdoor, field">
            <a:extLst>
              <a:ext uri="{FF2B5EF4-FFF2-40B4-BE49-F238E27FC236}">
                <a16:creationId xmlns:a16="http://schemas.microsoft.com/office/drawing/2014/main" id="{7AAAEEFD-FBCC-0371-AF22-79673AE31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E413DB1-9C01-F909-867B-977EA9FB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0" cy="714042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L1 (LASSO)  &amp;  L2(Ridge)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2158A1-66D9-8641-C3FB-2C88495A1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6133"/>
            <a:ext cx="7152653" cy="25915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C682FB-7218-2228-6B41-6EFE92195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2653" y="2419865"/>
            <a:ext cx="4356860" cy="11926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1778ED-A562-2422-BD59-AF2A5EB7E4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796748"/>
            <a:ext cx="7152653" cy="31128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451FE17-9CA7-EE38-C581-142CE85D3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653" y="5631089"/>
            <a:ext cx="4356860" cy="123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186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A4B55A16-3B6C-5B66-2A7C-FD8E6A100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0691"/>
            <a:ext cx="3274202" cy="1366528"/>
          </a:xfrm>
        </p:spPr>
        <p:txBody>
          <a:bodyPr/>
          <a:lstStyle/>
          <a:p>
            <a:r>
              <a:rPr lang="en-US" dirty="0"/>
              <a:t>ROBUST TECHNIQUE</a:t>
            </a:r>
            <a:br>
              <a:rPr lang="en-US" dirty="0"/>
            </a:br>
            <a:r>
              <a:rPr lang="en-US" dirty="0"/>
              <a:t>MM ESTIMATOR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huber</a:t>
            </a:r>
            <a:r>
              <a:rPr lang="en-US" dirty="0"/>
              <a:t> regression)</a:t>
            </a:r>
          </a:p>
        </p:txBody>
      </p:sp>
      <p:pic>
        <p:nvPicPr>
          <p:cNvPr id="10" name="Picture Placeholder 23" descr="A leaf with water drops on it">
            <a:extLst>
              <a:ext uri="{FF2B5EF4-FFF2-40B4-BE49-F238E27FC236}">
                <a16:creationId xmlns:a16="http://schemas.microsoft.com/office/drawing/2014/main" id="{90D3C8B8-F5AD-16AF-C49A-649183B81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42900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01626-48B5-A65D-F92C-71399BBEF2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D5C83D-EDBA-2BA3-4E59-C8F13D837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4979773" cy="3429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A2478-EA26-5B27-05F5-009CAE8F0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772" y="2802834"/>
            <a:ext cx="7212227" cy="405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406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A4B55A16-3B6C-5B66-2A7C-FD8E6A100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0691"/>
            <a:ext cx="3274202" cy="1366528"/>
          </a:xfrm>
        </p:spPr>
        <p:txBody>
          <a:bodyPr/>
          <a:lstStyle/>
          <a:p>
            <a:r>
              <a:rPr lang="en-US" dirty="0"/>
              <a:t>ROBUST TECHNIQUE</a:t>
            </a:r>
            <a:br>
              <a:rPr lang="en-US" dirty="0"/>
            </a:br>
            <a:r>
              <a:rPr lang="en-US" dirty="0"/>
              <a:t>MM ESTIMATOR</a:t>
            </a:r>
            <a:br>
              <a:rPr lang="en-US" dirty="0"/>
            </a:br>
            <a:r>
              <a:rPr lang="en-US" dirty="0"/>
              <a:t>(RANSAC regression)</a:t>
            </a:r>
          </a:p>
        </p:txBody>
      </p:sp>
      <p:pic>
        <p:nvPicPr>
          <p:cNvPr id="10" name="Picture Placeholder 23" descr="A leaf with water drops on it">
            <a:extLst>
              <a:ext uri="{FF2B5EF4-FFF2-40B4-BE49-F238E27FC236}">
                <a16:creationId xmlns:a16="http://schemas.microsoft.com/office/drawing/2014/main" id="{90D3C8B8-F5AD-16AF-C49A-649183B81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42900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01626-48B5-A65D-F92C-71399BBEF2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D5C83D-EDBA-2BA3-4E59-C8F13D837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4979773" cy="3429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99799-1DD3-39A8-8A84-92B280D18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773" y="1729409"/>
            <a:ext cx="7212227" cy="512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983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A4B55A16-3B6C-5B66-2A7C-FD8E6A100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0691"/>
            <a:ext cx="3274202" cy="1366528"/>
          </a:xfrm>
        </p:spPr>
        <p:txBody>
          <a:bodyPr/>
          <a:lstStyle/>
          <a:p>
            <a:r>
              <a:rPr lang="en-US" dirty="0"/>
              <a:t>ROBUST TECHNIQUE</a:t>
            </a:r>
            <a:br>
              <a:rPr lang="en-US" dirty="0"/>
            </a:br>
            <a:r>
              <a:rPr lang="en-US" dirty="0"/>
              <a:t>MM ESTIMATOR</a:t>
            </a:r>
            <a:br>
              <a:rPr lang="en-US" dirty="0"/>
            </a:br>
            <a:r>
              <a:rPr lang="en-US" dirty="0"/>
              <a:t>(LTS regression)</a:t>
            </a:r>
          </a:p>
        </p:txBody>
      </p:sp>
      <p:pic>
        <p:nvPicPr>
          <p:cNvPr id="10" name="Picture Placeholder 23" descr="A leaf with water drops on it">
            <a:extLst>
              <a:ext uri="{FF2B5EF4-FFF2-40B4-BE49-F238E27FC236}">
                <a16:creationId xmlns:a16="http://schemas.microsoft.com/office/drawing/2014/main" id="{90D3C8B8-F5AD-16AF-C49A-649183B81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42900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01626-48B5-A65D-F92C-71399BBEF2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D5C83D-EDBA-2BA3-4E59-C8F13D837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4979773" cy="3429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C5D37-F9F4-C2BE-EADB-373A5BADD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773" y="1789042"/>
            <a:ext cx="7212227" cy="506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87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423744-CF53-EEB5-98F5-93E49C1F8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8" name="Picture Placeholder 15" descr="A picture of a field of grass sprouting">
            <a:extLst>
              <a:ext uri="{FF2B5EF4-FFF2-40B4-BE49-F238E27FC236}">
                <a16:creationId xmlns:a16="http://schemas.microsoft.com/office/drawing/2014/main" id="{594B2289-B469-43CF-B394-071C6B0A4D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" b="95"/>
          <a:stretch/>
        </p:blipFill>
        <p:spPr/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C6A55-441D-FC32-ED21-122CAC275E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80360" y="667591"/>
            <a:ext cx="8208645" cy="1682433"/>
          </a:xfrm>
        </p:spPr>
        <p:txBody>
          <a:bodyPr>
            <a:normAutofit/>
          </a:bodyPr>
          <a:lstStyle/>
          <a:p>
            <a:r>
              <a:rPr lang="en-IN" sz="3200" b="1" i="1" u="sng" dirty="0">
                <a:solidFill>
                  <a:schemeClr val="accent1">
                    <a:lumMod val="25000"/>
                  </a:schemeClr>
                </a:solidFill>
              </a:rPr>
              <a:t>Exploratory Data Analysis - EDA</a:t>
            </a:r>
            <a:endParaRPr lang="en-US" sz="3200" b="1" i="1" u="sng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CCD15-B834-4B70-EDBD-35C774D054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08282-3C82-2585-22F6-3E4A72110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650DB-A12A-B17F-1981-554C5B486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8B2243-D47F-FAD7-571B-A8F38A52113E}"/>
              </a:ext>
            </a:extLst>
          </p:cNvPr>
          <p:cNvSpPr txBox="1"/>
          <p:nvPr/>
        </p:nvSpPr>
        <p:spPr>
          <a:xfrm>
            <a:off x="838200" y="2593751"/>
            <a:ext cx="10668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i="1" dirty="0">
                <a:effectLst/>
                <a:latin typeface="Söhne"/>
              </a:rPr>
              <a:t>Exploratory Data Analysis (EDA) is an essential step in the machine learning process, including when building a crop yield prediction model using linear regression.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i="1" dirty="0">
                <a:effectLst/>
                <a:latin typeface="Söhne"/>
              </a:rPr>
              <a:t>EDA helps you understand your dataset, identify patterns, outliers, and relationships between variables.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EDA is applied to investigate the data and summarize the key insights. It will give you the basic understanding of your data.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410738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360" y="616688"/>
            <a:ext cx="6329440" cy="1034129"/>
          </a:xfrm>
        </p:spPr>
        <p:txBody>
          <a:bodyPr/>
          <a:lstStyle/>
          <a:p>
            <a:r>
              <a:rPr lang="en-IN" dirty="0"/>
              <a:t>Unique values</a:t>
            </a:r>
            <a:r>
              <a:rPr lang="en-US" dirty="0"/>
              <a:t> in data </a:t>
            </a:r>
          </a:p>
        </p:txBody>
      </p:sp>
      <p:pic>
        <p:nvPicPr>
          <p:cNvPr id="27" name="Picture Placeholder 26" descr="Arial view of an avenue of tree and pastures on either side">
            <a:extLst>
              <a:ext uri="{FF2B5EF4-FFF2-40B4-BE49-F238E27FC236}">
                <a16:creationId xmlns:a16="http://schemas.microsoft.com/office/drawing/2014/main" id="{290FBD7A-BEB6-4C4C-B057-7A00B6FBB7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" r="2083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406CD3-2314-D31D-C724-773F775811A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57" name="Footer Placeholder 256">
            <a:extLst>
              <a:ext uri="{FF2B5EF4-FFF2-40B4-BE49-F238E27FC236}">
                <a16:creationId xmlns:a16="http://schemas.microsoft.com/office/drawing/2014/main" id="{8DBC7823-0B82-44CB-B937-1DAF28C16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58" name="Slide Number Placeholder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9CFB68E-A4D3-047A-7800-8604B248B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900" y="2676525"/>
            <a:ext cx="622554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360" y="782887"/>
            <a:ext cx="6329440" cy="701731"/>
          </a:xfrm>
        </p:spPr>
        <p:txBody>
          <a:bodyPr/>
          <a:lstStyle/>
          <a:p>
            <a:r>
              <a:rPr lang="en-IN" sz="2400" dirty="0">
                <a:latin typeface="+mj-lt"/>
              </a:rPr>
              <a:t>PERCENTAGE MISSING VALUES in data</a:t>
            </a:r>
          </a:p>
        </p:txBody>
      </p:sp>
      <p:pic>
        <p:nvPicPr>
          <p:cNvPr id="27" name="Picture Placeholder 26" descr="Arial view of an avenue of tree and pastures on either side">
            <a:extLst>
              <a:ext uri="{FF2B5EF4-FFF2-40B4-BE49-F238E27FC236}">
                <a16:creationId xmlns:a16="http://schemas.microsoft.com/office/drawing/2014/main" id="{290FBD7A-BEB6-4C4C-B057-7A00B6FBB7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" r="2083"/>
          <a:stretch/>
        </p:blipFill>
        <p:spPr/>
      </p:pic>
      <p:sp>
        <p:nvSpPr>
          <p:cNvPr id="258" name="Slide Number Placeholder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5753C2-46AE-10FB-810D-F287C91EC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4887" y="2666999"/>
            <a:ext cx="6889433" cy="340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9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IN" sz="3600" b="1" i="1" u="sng" dirty="0"/>
              <a:t>Heatmap of missing values in data </a:t>
            </a:r>
            <a:endParaRPr lang="en-US" sz="3600" b="1" i="1" u="sng" dirty="0"/>
          </a:p>
        </p:txBody>
      </p:sp>
      <p:pic>
        <p:nvPicPr>
          <p:cNvPr id="46" name="Picture Placeholder 45" descr="Unique box icon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4771" y="2981421"/>
            <a:ext cx="603504" cy="603504"/>
          </a:xfrm>
        </p:spPr>
      </p:pic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85198C-72C2-0D8A-5CB6-833F6CB769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800" y="2194560"/>
            <a:ext cx="10613000" cy="4663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4A8FC-C8B4-F707-9E07-4E04D74E2CE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0826" y="1709237"/>
            <a:ext cx="9591920" cy="72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553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IN" sz="3600" b="1" i="1" u="sng" dirty="0"/>
              <a:t>TREATMENT  of missing values  </a:t>
            </a:r>
            <a:endParaRPr lang="en-US" sz="3600" b="1" i="1" u="sng" dirty="0"/>
          </a:p>
        </p:txBody>
      </p:sp>
      <p:pic>
        <p:nvPicPr>
          <p:cNvPr id="46" name="Picture Placeholder 45" descr="Unique box icon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4771" y="2981421"/>
            <a:ext cx="603504" cy="603504"/>
          </a:xfrm>
        </p:spPr>
      </p:pic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9949723" y="298142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283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55309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628317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155309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85198C-72C2-0D8A-5CB6-833F6CB769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800" y="2194560"/>
            <a:ext cx="10613000" cy="4663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4A8FC-C8B4-F707-9E07-4E04D74E2CE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0826" y="1709237"/>
            <a:ext cx="9591920" cy="7241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828843-6E47-A4A5-DAA8-9CCC878083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1709237"/>
            <a:ext cx="11963400" cy="514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291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-394519"/>
            <a:ext cx="10681826" cy="1394102"/>
          </a:xfrm>
        </p:spPr>
        <p:txBody>
          <a:bodyPr/>
          <a:lstStyle/>
          <a:p>
            <a:r>
              <a:rPr lang="en-IN" sz="3600" b="1" i="1" u="sng" dirty="0"/>
              <a:t>Heatmap of ZERO missing values  </a:t>
            </a:r>
            <a:endParaRPr lang="en-US" sz="3600" b="1" i="1" u="sng" dirty="0"/>
          </a:p>
        </p:txBody>
      </p:sp>
      <p:pic>
        <p:nvPicPr>
          <p:cNvPr id="46" name="Picture Placeholder 45" descr="Unique box icon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364881" y="4372831"/>
            <a:ext cx="603504" cy="603504"/>
          </a:xfrm>
        </p:spPr>
      </p:pic>
      <p:pic>
        <p:nvPicPr>
          <p:cNvPr id="66" name="Picture Placeholder 65" descr="Market icon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9" b="789"/>
          <a:stretch/>
        </p:blipFill>
        <p:spPr>
          <a:xfrm>
            <a:off x="4382551" y="2981421"/>
            <a:ext cx="603504" cy="594360"/>
          </a:xfrm>
        </p:spPr>
      </p:pic>
      <p:pic>
        <p:nvPicPr>
          <p:cNvPr id="87" name="Picture Placeholder 86" descr="Clipboard Icon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77371" y="2981421"/>
            <a:ext cx="603504" cy="603504"/>
          </a:xfrm>
        </p:spPr>
      </p:pic>
      <p:pic>
        <p:nvPicPr>
          <p:cNvPr id="105" name="Picture Placeholder 104" descr="Question icon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583011" y="3969141"/>
            <a:ext cx="594360" cy="594360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948983" y="3812817"/>
            <a:ext cx="2351446" cy="491509"/>
          </a:xfrm>
        </p:spPr>
        <p:txBody>
          <a:bodyPr/>
          <a:lstStyle/>
          <a:p>
            <a:r>
              <a:rPr lang="en-US" dirty="0"/>
              <a:t>Unique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7677" y="3748234"/>
            <a:ext cx="2351446" cy="1867804"/>
          </a:xfrm>
        </p:spPr>
        <p:txBody>
          <a:bodyPr/>
          <a:lstStyle/>
          <a:p>
            <a:r>
              <a:rPr lang="en-US" dirty="0"/>
              <a:t>Only product specifically dedicated to the agricultural market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8580" y="3628317"/>
            <a:ext cx="2351446" cy="491509"/>
          </a:xfrm>
        </p:spPr>
        <p:txBody>
          <a:bodyPr/>
          <a:lstStyle/>
          <a:p>
            <a:r>
              <a:rPr lang="en-US" dirty="0"/>
              <a:t>First to market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155309"/>
            <a:ext cx="2351446" cy="1867804"/>
          </a:xfrm>
        </p:spPr>
        <p:txBody>
          <a:bodyPr/>
          <a:lstStyle/>
          <a:p>
            <a:r>
              <a:rPr lang="en-US" dirty="0"/>
              <a:t>First beautifully designed product that's both stylish and functional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3400" y="3628317"/>
            <a:ext cx="2351446" cy="491509"/>
          </a:xfrm>
        </p:spPr>
        <p:txBody>
          <a:bodyPr/>
          <a:lstStyle/>
          <a:p>
            <a:r>
              <a:rPr lang="en-US" dirty="0"/>
              <a:t>Tested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155309"/>
            <a:ext cx="2351446" cy="1867804"/>
          </a:xfrm>
        </p:spPr>
        <p:txBody>
          <a:bodyPr/>
          <a:lstStyle/>
          <a:p>
            <a:r>
              <a:rPr lang="en-US" dirty="0"/>
              <a:t>Conducted testing with young farmers in the area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55739" y="4086025"/>
            <a:ext cx="2351446" cy="491509"/>
          </a:xfrm>
        </p:spPr>
        <p:txBody>
          <a:bodyPr/>
          <a:lstStyle/>
          <a:p>
            <a:r>
              <a:rPr lang="en-US" dirty="0"/>
              <a:t>Authentic</a:t>
            </a:r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26975" y="3932734"/>
            <a:ext cx="2351446" cy="1867804"/>
          </a:xfrm>
        </p:spPr>
        <p:txBody>
          <a:bodyPr/>
          <a:lstStyle/>
          <a:p>
            <a:r>
              <a:rPr lang="en-US" dirty="0"/>
              <a:t>Designed with the help and input of agricultural experts in the field 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21BE0-5D53-95F8-279B-CEAF63430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71384A-83FE-A3B6-FDB4-891AE3F5A6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29021" y="1967630"/>
            <a:ext cx="9453435" cy="489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84721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t pitch deck_Win32_SD_v7" id="{0DC256A7-F766-4097-A752-D41D0A109AD8}" vid="{BC1DA9AA-DB58-4902-BF37-240E78431D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5687E6-222F-4537-91A2-FEA6DCA603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82E1B9-965C-47E7-B1BA-0FC58108C1E8}">
  <ds:schemaRefs>
    <ds:schemaRef ds:uri="http://schemas.microsoft.com/office/2006/documentManagement/types"/>
    <ds:schemaRef ds:uri="http://purl.org/dc/elements/1.1/"/>
    <ds:schemaRef ds:uri="http://schemas.microsoft.com/sharepoint/v3"/>
    <ds:schemaRef ds:uri="71af3243-3dd4-4a8d-8c0d-dd76da1f02a5"/>
    <ds:schemaRef ds:uri="http://purl.org/dc/terms/"/>
    <ds:schemaRef ds:uri="http://schemas.microsoft.com/office/2006/metadata/properties"/>
    <ds:schemaRef ds:uri="16c05727-aa75-4e4a-9b5f-8a80a1165891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AEFB0C8-7F00-43A2-AD61-9BADD613A6E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{B57D6490-689C-4AB9-9765-B9F5B073EB5E}tf16411175_win32</Template>
  <TotalTime>355</TotalTime>
  <Words>1017</Words>
  <Application>Microsoft Office PowerPoint</Application>
  <PresentationFormat>Widescreen</PresentationFormat>
  <Paragraphs>234</Paragraphs>
  <Slides>35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Calibri</vt:lpstr>
      <vt:lpstr>Google Sans</vt:lpstr>
      <vt:lpstr>Helvetica Neue</vt:lpstr>
      <vt:lpstr>Mazzard</vt:lpstr>
      <vt:lpstr>Söhne</vt:lpstr>
      <vt:lpstr>Tenorite </vt:lpstr>
      <vt:lpstr>Tenorite Bold</vt:lpstr>
      <vt:lpstr>Times New Roman</vt:lpstr>
      <vt:lpstr>Wingdings</vt:lpstr>
      <vt:lpstr>Custom</vt:lpstr>
      <vt:lpstr>CROP YIELD PREDICTION </vt:lpstr>
      <vt:lpstr>Objective TO STUDY</vt:lpstr>
      <vt:lpstr>DATA SET DETAILS</vt:lpstr>
      <vt:lpstr>PowerPoint Presentation</vt:lpstr>
      <vt:lpstr>Unique values in data </vt:lpstr>
      <vt:lpstr>PERCENTAGE MISSING VALUES in data</vt:lpstr>
      <vt:lpstr>Heatmap of missing values in data </vt:lpstr>
      <vt:lpstr>TREATMENT  of missing values  </vt:lpstr>
      <vt:lpstr>Heatmap of ZERO missing values  </vt:lpstr>
      <vt:lpstr>DATA VISUALIZATION</vt:lpstr>
      <vt:lpstr>BOX PLOTS </vt:lpstr>
      <vt:lpstr>PAIR PLOTS 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Outlier Detection and RemovaL.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ACtual Yield (hg/ha) v/s Predicted Yield (hg/ha)</vt:lpstr>
      <vt:lpstr>OVERVIEW</vt:lpstr>
      <vt:lpstr>L1 (LASSO)  &amp;  L2(Ridge)</vt:lpstr>
      <vt:lpstr>L1 (LASSO)  &amp;  L2(Ridge)</vt:lpstr>
      <vt:lpstr>ROBUST TECHNIQUE MM ESTIMATOR (huber regression)</vt:lpstr>
      <vt:lpstr>ROBUST TECHNIQUE MM ESTIMATOR (RANSAC regression)</vt:lpstr>
      <vt:lpstr>ROBUST TECHNIQUE MM ESTIMATOR (LTS regression)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CROP YIELD PREDICTION </dc:title>
  <dc:creator>ADITYA JADHAV</dc:creator>
  <cp:lastModifiedBy>ADITYA JADHAV</cp:lastModifiedBy>
  <cp:revision>1</cp:revision>
  <dcterms:created xsi:type="dcterms:W3CDTF">2023-10-02T14:23:56Z</dcterms:created>
  <dcterms:modified xsi:type="dcterms:W3CDTF">2023-10-02T20:19:23Z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